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552" r:id="rId3"/>
    <p:sldId id="551" r:id="rId4"/>
    <p:sldId id="526" r:id="rId5"/>
    <p:sldId id="527" r:id="rId6"/>
    <p:sldId id="528" r:id="rId7"/>
    <p:sldId id="529" r:id="rId8"/>
    <p:sldId id="530" r:id="rId9"/>
    <p:sldId id="531" r:id="rId10"/>
    <p:sldId id="532" r:id="rId11"/>
    <p:sldId id="533" r:id="rId12"/>
    <p:sldId id="534" r:id="rId13"/>
    <p:sldId id="535" r:id="rId14"/>
    <p:sldId id="536" r:id="rId15"/>
    <p:sldId id="537" r:id="rId16"/>
    <p:sldId id="538" r:id="rId17"/>
    <p:sldId id="539" r:id="rId18"/>
    <p:sldId id="540" r:id="rId19"/>
    <p:sldId id="541" r:id="rId20"/>
    <p:sldId id="542" r:id="rId21"/>
    <p:sldId id="543" r:id="rId22"/>
    <p:sldId id="544" r:id="rId23"/>
    <p:sldId id="545" r:id="rId24"/>
    <p:sldId id="546" r:id="rId25"/>
    <p:sldId id="547" r:id="rId26"/>
    <p:sldId id="548" r:id="rId27"/>
    <p:sldId id="550" r:id="rId28"/>
    <p:sldId id="549" r:id="rId29"/>
    <p:sldId id="553" r:id="rId30"/>
    <p:sldId id="55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475D9-7F1D-1CB0-C68F-23EA5EAD6A21}" v="133" dt="2023-10-24T18:37:06.204"/>
    <p1510:client id="{8CB51DE7-FEB7-49CD-B056-79AB42B43852}" v="2" dt="2023-10-24T19:40:45.0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33279898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41043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98915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711399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53594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020484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10/31/2023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60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araview.org/download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viewstl.com/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078E3-26D5-7C23-FC5D-D4EB1686B2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MONet Community Science Meeting – </a:t>
            </a:r>
            <a:r>
              <a:rPr lang="en-US" dirty="0">
                <a:solidFill>
                  <a:srgbClr val="FFC000"/>
                </a:solidFill>
              </a:rPr>
              <a:t>X-ray Computed Tomography (XCT) Hands-On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96EE4-0D13-12FB-242E-14A2642AE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0484" y="6033477"/>
            <a:ext cx="3448050" cy="275986"/>
          </a:xfrm>
        </p:spPr>
        <p:txBody>
          <a:bodyPr/>
          <a:lstStyle/>
          <a:p>
            <a:r>
              <a:rPr lang="en-US"/>
              <a:t>November 8, 2023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227AA-8FDA-0FDC-F54F-042FCFAEC0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5415" y="4498610"/>
            <a:ext cx="3448050" cy="275986"/>
          </a:xfrm>
        </p:spPr>
        <p:txBody>
          <a:bodyPr/>
          <a:lstStyle/>
          <a:p>
            <a:r>
              <a:rPr lang="en-US"/>
              <a:t>Tamas Varga</a:t>
            </a:r>
          </a:p>
          <a:p>
            <a:r>
              <a:rPr lang="en-US"/>
              <a:t>Maruti Mudunuru</a:t>
            </a:r>
          </a:p>
          <a:p>
            <a:r>
              <a:rPr lang="en-US"/>
              <a:t>Anil K. Battu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D6411-5E32-F954-09E6-56E4110DE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452" y="824522"/>
            <a:ext cx="5750060" cy="520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01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Enhance image contrast – cont.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E9DAD1-3EB7-5C36-97F7-4FB2C144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203" y="848696"/>
            <a:ext cx="6059173" cy="600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41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Filtering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924F4-914D-859F-EFD7-8685FECA5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17" y="820146"/>
            <a:ext cx="5105167" cy="60276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129FFA-61AF-84B9-08CF-B890A259B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950" y="820146"/>
            <a:ext cx="5903763" cy="602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62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8268789" cy="611721"/>
          </a:xfrm>
        </p:spPr>
        <p:txBody>
          <a:bodyPr>
            <a:normAutofit/>
          </a:bodyPr>
          <a:lstStyle/>
          <a:p>
            <a:r>
              <a:rPr lang="en-US"/>
              <a:t>Segmentation – Trainable Weka Segmentation 3D plugin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66A1C6-7EC0-D843-7020-704EAFCAA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564" y="761571"/>
            <a:ext cx="6199525" cy="609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4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333315" cy="611721"/>
          </a:xfrm>
        </p:spPr>
        <p:txBody>
          <a:bodyPr>
            <a:normAutofit/>
          </a:bodyPr>
          <a:lstStyle/>
          <a:p>
            <a:r>
              <a:rPr lang="en-US"/>
              <a:t>Segmentation – Annotate regions for pores (red) and soil matrix (green)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61048-6AA0-8954-27FF-4A11C6055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162" y="742157"/>
            <a:ext cx="6547454" cy="611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73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10820921" cy="611721"/>
          </a:xfrm>
        </p:spPr>
        <p:txBody>
          <a:bodyPr>
            <a:normAutofit fontScale="90000"/>
          </a:bodyPr>
          <a:lstStyle/>
          <a:p>
            <a:r>
              <a:rPr lang="en-US"/>
              <a:t>Segmentation – Do this classification for multiple slices (to create more training data)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79A39F-6127-EE68-B754-AA6F50908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269" y="693178"/>
            <a:ext cx="6898729" cy="616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58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Train classifier (may take up to 30+ minutes)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E9FD-2AAA-70DA-BFD6-D563ABFE9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87" y="713522"/>
            <a:ext cx="10363336" cy="614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92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11091193" cy="611721"/>
          </a:xfrm>
        </p:spPr>
        <p:txBody>
          <a:bodyPr>
            <a:normAutofit fontScale="90000"/>
          </a:bodyPr>
          <a:lstStyle/>
          <a:p>
            <a:r>
              <a:rPr lang="en-US"/>
              <a:t>Segmentation – Create result from classified data (Classified image_500x500x500_RGB)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E2F70-A087-AD0F-8BE5-00963D357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3" y="611721"/>
            <a:ext cx="10294632" cy="624627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FDBD0E4-46B2-4983-CB14-6E59A3D56260}"/>
              </a:ext>
            </a:extLst>
          </p:cNvPr>
          <p:cNvSpPr/>
          <p:nvPr/>
        </p:nvSpPr>
        <p:spPr>
          <a:xfrm>
            <a:off x="4326341" y="2811439"/>
            <a:ext cx="1433015" cy="354841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0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Create result from classified data –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6D8FA-FC45-C3A7-3F32-BD3755D87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436" y="611721"/>
            <a:ext cx="9915128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2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Convert segmentation result into RGB color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6B7755-283F-8092-4A17-CF77500B8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750" y="611721"/>
            <a:ext cx="6602499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09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Save RGB color data as new raw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0D623B-6754-7883-DF80-4F4C2209C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98" y="611721"/>
            <a:ext cx="8936151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0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>
            <a:normAutofit/>
          </a:bodyPr>
          <a:lstStyle/>
          <a:p>
            <a:r>
              <a:rPr lang="en-US" sz="2800" dirty="0"/>
              <a:t>Things to do before the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2382E-D265-505A-5635-72F911CAE67F}"/>
              </a:ext>
            </a:extLst>
          </p:cNvPr>
          <p:cNvSpPr txBox="1">
            <a:spLocks/>
          </p:cNvSpPr>
          <p:nvPr/>
        </p:nvSpPr>
        <p:spPr>
          <a:xfrm>
            <a:off x="655320" y="1253331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Download and install Fiji (ImageJ), make sure it works: try opening “</a:t>
            </a:r>
            <a:r>
              <a:rPr lang="en-US" dirty="0">
                <a:solidFill>
                  <a:srgbClr val="0070C0"/>
                </a:solidFill>
              </a:rPr>
              <a:t>Soil core 2 top zoom_500x500x500_8b</a:t>
            </a:r>
            <a:r>
              <a:rPr lang="en-US" dirty="0"/>
              <a:t>”, see slides 4-7 for help</a:t>
            </a:r>
          </a:p>
          <a:p>
            <a:endParaRPr lang="en-US" dirty="0"/>
          </a:p>
          <a:p>
            <a:r>
              <a:rPr lang="en-US" dirty="0"/>
              <a:t>Download files “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Soil core 2 top zoom_500x500x500_8b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”,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dirty="0"/>
              <a:t>“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Binary image_500x500x500_8bit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”, “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Classified image_500x500x500_RGB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”, “</a:t>
            </a:r>
            <a:r>
              <a:rPr lang="en-US" b="0" i="0" u="none" strike="noStrike" dirty="0" err="1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Pores.stl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”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and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“</a:t>
            </a:r>
            <a:r>
              <a:rPr lang="en-US" b="0" i="0" u="none" strike="noStrike" dirty="0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Example soil porosity data.xlsx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</a:rPr>
              <a:t>”</a:t>
            </a:r>
          </a:p>
          <a:p>
            <a:endParaRPr lang="en-US" dirty="0">
              <a:latin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</a:rPr>
              <a:t>Download </a:t>
            </a:r>
            <a:r>
              <a:rPr lang="en-US" dirty="0" err="1">
                <a:latin typeface="Helvetica" panose="020B0604020202020204" pitchFamily="34" charset="0"/>
              </a:rPr>
              <a:t>ParaView</a:t>
            </a:r>
            <a:r>
              <a:rPr lang="en-US" dirty="0">
                <a:latin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hlinkClick r:id="rId2"/>
              </a:rPr>
              <a:t>https://www.paraview.org/download/</a:t>
            </a:r>
            <a:endParaRPr lang="en-US" dirty="0">
              <a:latin typeface="Helvetica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25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Open segmented (RGB) data as 24-bit RGB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D40BF-FF96-268B-6FB1-F4B5E0BF7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9229" y="733852"/>
            <a:ext cx="6982591" cy="61241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570022-FBBF-E9B1-A1C0-9C94D7414A87}"/>
              </a:ext>
            </a:extLst>
          </p:cNvPr>
          <p:cNvSpPr txBox="1"/>
          <p:nvPr/>
        </p:nvSpPr>
        <p:spPr>
          <a:xfrm>
            <a:off x="154378" y="1006807"/>
            <a:ext cx="33538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File-Import-Raw-Select 24-bit RGB</a:t>
            </a:r>
          </a:p>
        </p:txBody>
      </p:sp>
    </p:spTree>
    <p:extLst>
      <p:ext uri="{BB962C8B-B14F-4D97-AF65-F5344CB8AC3E}">
        <p14:creationId xmlns:p14="http://schemas.microsoft.com/office/powerpoint/2010/main" val="397665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The RGB data is not very useful for porosity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1FF99-0084-6D37-E18F-7C31ADEBA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483" y="642428"/>
            <a:ext cx="6207034" cy="621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74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Convert the RGB data into binary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7E4378-2EEE-0F6A-D045-34F72D5FD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42" y="736979"/>
            <a:ext cx="5526747" cy="6121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7F2B7B-03CC-B16A-0718-82E350483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550" y="736979"/>
            <a:ext cx="5251367" cy="612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323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Binarized data needs to be inverted (pores must be white)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0E3CF-2092-83A6-0912-FA872805F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92" y="611721"/>
            <a:ext cx="5442816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69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Binarized data needs to be inverted (pores must be white)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147ECE-FA21-54E8-7356-45C5F3CE4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56" y="736979"/>
            <a:ext cx="5232486" cy="61210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B0E24B-D2F3-1207-AFA8-CB3EFD662757}"/>
              </a:ext>
            </a:extLst>
          </p:cNvPr>
          <p:cNvSpPr txBox="1"/>
          <p:nvPr/>
        </p:nvSpPr>
        <p:spPr>
          <a:xfrm>
            <a:off x="6920932" y="743214"/>
            <a:ext cx="4335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Binarized data becomes 8-bit. It needs to be converted back to RGB so that it can be saved as inverted. The saved file can be opened again as 24-bit RGB and saved again as 8-bit.</a:t>
            </a:r>
          </a:p>
          <a:p>
            <a:pPr algn="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090D3F-63D2-5282-8884-28B08B496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947" y="2497540"/>
            <a:ext cx="3845684" cy="436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96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 fontScale="90000"/>
          </a:bodyPr>
          <a:lstStyle/>
          <a:p>
            <a:r>
              <a:rPr lang="en-US"/>
              <a:t>Visualization – Open 3D Viewer from Plugins to visualize the pore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D039E-DB91-475A-3AE1-6D97E20CC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007" y="615133"/>
            <a:ext cx="5498854" cy="624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08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Create an animation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657576-5A6E-6901-6DD5-8DCB53952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546" y="830087"/>
            <a:ext cx="5791129" cy="6027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544A6B-475E-1756-90F7-346E62205A9D}"/>
              </a:ext>
            </a:extLst>
          </p:cNvPr>
          <p:cNvSpPr txBox="1"/>
          <p:nvPr/>
        </p:nvSpPr>
        <p:spPr>
          <a:xfrm>
            <a:off x="452130" y="1907560"/>
            <a:ext cx="3410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- Click “Start animation” under “View”</a:t>
            </a:r>
          </a:p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- You can record a movie by clicking on “Record 360 deg rotation”</a:t>
            </a:r>
          </a:p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07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C9DA0-E7EC-34DA-11A2-0B027444F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391" y="920872"/>
            <a:ext cx="10751105" cy="5129713"/>
          </a:xfrm>
        </p:spPr>
        <p:txBody>
          <a:bodyPr/>
          <a:lstStyle/>
          <a:p>
            <a:r>
              <a:rPr lang="en-US" sz="1800" dirty="0">
                <a:latin typeface="Arial" panose="020B0604020202020204" pitchFamily="34" charset="0"/>
              </a:rPr>
              <a:t>Open file: Example soil porosity data.xlsx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02" y="0"/>
            <a:ext cx="6059173" cy="611721"/>
          </a:xfrm>
        </p:spPr>
        <p:txBody>
          <a:bodyPr>
            <a:normAutofit/>
          </a:bodyPr>
          <a:lstStyle/>
          <a:p>
            <a:r>
              <a:rPr lang="en-US"/>
              <a:t>Analysis of porosity data in Excel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F9ADFB-B365-F070-AFE0-2692F1E28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762" y="1280630"/>
            <a:ext cx="6989482" cy="516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93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C9DA0-E7EC-34DA-11A2-0B027444F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391" y="920872"/>
            <a:ext cx="10751105" cy="5129713"/>
          </a:xfrm>
        </p:spPr>
        <p:txBody>
          <a:bodyPr/>
          <a:lstStyle/>
          <a:p>
            <a:r>
              <a:rPr lang="en-US" sz="1800">
                <a:latin typeface="Arial" panose="020B0604020202020204" pitchFamily="34" charset="0"/>
              </a:rPr>
              <a:t>Volume analysis tools for pore network characterization (Avizo, ImageJ, Excel)</a:t>
            </a:r>
          </a:p>
          <a:p>
            <a:r>
              <a:rPr lang="en-US" sz="1800">
                <a:latin typeface="Arial" panose="020B0604020202020204" pitchFamily="34" charset="0"/>
              </a:rPr>
              <a:t>Conversion to STL format for visualization and modeling</a:t>
            </a:r>
          </a:p>
          <a:p>
            <a:r>
              <a:rPr lang="en-US" sz="1800">
                <a:latin typeface="Arial" panose="020B0604020202020204" pitchFamily="34" charset="0"/>
              </a:rPr>
              <a:t>Free STL viewer: </a:t>
            </a:r>
            <a:r>
              <a:rPr lang="en-US" sz="1800">
                <a:latin typeface="Arial" panose="020B0604020202020204" pitchFamily="34" charset="0"/>
                <a:hlinkClick r:id="rId2"/>
              </a:rPr>
              <a:t>https://www.viewstl.com/</a:t>
            </a:r>
            <a:endParaRPr lang="en-US" sz="1800">
              <a:latin typeface="Arial" panose="020B0604020202020204" pitchFamily="34" charset="0"/>
            </a:endParaRPr>
          </a:p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02" y="0"/>
            <a:ext cx="6059173" cy="611721"/>
          </a:xfrm>
        </p:spPr>
        <p:txBody>
          <a:bodyPr>
            <a:normAutofit fontScale="90000"/>
          </a:bodyPr>
          <a:lstStyle/>
          <a:p>
            <a:r>
              <a:rPr lang="en-US"/>
              <a:t>Using the porosity data: measurements, 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05EB45-4E30-31FD-9168-507692E2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0" r="62500" b="18285"/>
          <a:stretch/>
        </p:blipFill>
        <p:spPr>
          <a:xfrm>
            <a:off x="2328985" y="2480537"/>
            <a:ext cx="7244862" cy="422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083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972409" cy="641131"/>
          </a:xfrm>
        </p:spPr>
        <p:txBody>
          <a:bodyPr>
            <a:normAutofit/>
          </a:bodyPr>
          <a:lstStyle/>
          <a:p>
            <a:r>
              <a:rPr lang="en-US" sz="2800" dirty="0"/>
              <a:t>XCT data analysis – Google </a:t>
            </a:r>
            <a:r>
              <a:rPr lang="en-US" sz="2800" dirty="0" err="1"/>
              <a:t>Colab</a:t>
            </a:r>
            <a:r>
              <a:rPr lang="en-US" sz="2800" dirty="0"/>
              <a:t>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B1ABCE-124B-BBF8-4F38-656F8AB3F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992" y="823238"/>
            <a:ext cx="8076176" cy="593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55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>
            <a:normAutofit/>
          </a:bodyPr>
          <a:lstStyle/>
          <a:p>
            <a:r>
              <a:rPr lang="en-US" sz="280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2382E-D265-505A-5635-72F911CAE67F}"/>
              </a:ext>
            </a:extLst>
          </p:cNvPr>
          <p:cNvSpPr txBox="1">
            <a:spLocks/>
          </p:cNvSpPr>
          <p:nvPr/>
        </p:nvSpPr>
        <p:spPr>
          <a:xfrm>
            <a:off x="655320" y="1253331"/>
            <a:ext cx="10719390" cy="520194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/>
                <a:cs typeface="Arial"/>
              </a:rPr>
              <a:t>Processing and segmentation of 3D data in Fiji (ImageJ)</a:t>
            </a:r>
          </a:p>
          <a:p>
            <a:endParaRPr lang="en-US" dirty="0"/>
          </a:p>
          <a:p>
            <a:r>
              <a:rPr lang="en-US" dirty="0">
                <a:latin typeface="Arial"/>
                <a:cs typeface="Arial"/>
              </a:rPr>
              <a:t>Basic porosity analysis: pore size distribution</a:t>
            </a:r>
          </a:p>
          <a:p>
            <a:endParaRPr lang="en-US" dirty="0"/>
          </a:p>
          <a:p>
            <a:r>
              <a:rPr lang="en-US" dirty="0">
                <a:latin typeface="Arial"/>
                <a:cs typeface="Arial"/>
              </a:rPr>
              <a:t>Example for easy visualization of 3D data</a:t>
            </a:r>
          </a:p>
          <a:p>
            <a:endParaRPr lang="en-US" dirty="0"/>
          </a:p>
          <a:p>
            <a:r>
              <a:rPr lang="en-US" dirty="0">
                <a:latin typeface="Arial"/>
                <a:cs typeface="Arial"/>
              </a:rPr>
              <a:t>XCT data analysis and visualization needed for PFLOTRAN modeling</a:t>
            </a:r>
            <a:endParaRPr lang="en-US" dirty="0"/>
          </a:p>
          <a:p>
            <a:pPr lvl="1"/>
            <a:r>
              <a:rPr lang="en-US" dirty="0">
                <a:latin typeface="Arial"/>
                <a:cs typeface="Arial"/>
              </a:rPr>
              <a:t>Google </a:t>
            </a:r>
            <a:r>
              <a:rPr lang="en-US" dirty="0" err="1">
                <a:latin typeface="Arial"/>
                <a:cs typeface="Arial"/>
              </a:rPr>
              <a:t>Colab</a:t>
            </a:r>
            <a:r>
              <a:rPr lang="en-US" dirty="0">
                <a:latin typeface="Arial"/>
                <a:cs typeface="Arial"/>
              </a:rPr>
              <a:t> notebook </a:t>
            </a:r>
            <a:endParaRPr lang="en-US" dirty="0"/>
          </a:p>
          <a:p>
            <a:pPr lvl="1"/>
            <a:r>
              <a:rPr lang="en-US" dirty="0">
                <a:latin typeface="Arial"/>
                <a:cs typeface="Arial"/>
              </a:rPr>
              <a:t>3D visualization using </a:t>
            </a:r>
            <a:r>
              <a:rPr lang="en-US" dirty="0" err="1">
                <a:latin typeface="Arial"/>
                <a:cs typeface="Arial"/>
              </a:rPr>
              <a:t>ParaView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071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8076176" cy="567559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XCT segmented data visualization – </a:t>
            </a:r>
            <a:r>
              <a:rPr lang="en-US" sz="2800" dirty="0" err="1"/>
              <a:t>ParaView</a:t>
            </a:r>
            <a:r>
              <a:rPr lang="en-US" sz="2800" dirty="0"/>
              <a:t> (VTK files)</a:t>
            </a:r>
          </a:p>
        </p:txBody>
      </p:sp>
      <p:pic>
        <p:nvPicPr>
          <p:cNvPr id="4" name="Picture 3" descr="A computer screen shot of a cube&#10;&#10;Description automatically generated">
            <a:extLst>
              <a:ext uri="{FF2B5EF4-FFF2-40B4-BE49-F238E27FC236}">
                <a16:creationId xmlns:a16="http://schemas.microsoft.com/office/drawing/2014/main" id="{9CF400B3-5AD9-1E32-7A4C-778DA2C13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725212"/>
            <a:ext cx="8324194" cy="605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843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/>
          <a:lstStyle/>
          <a:p>
            <a:r>
              <a:rPr lang="en-US"/>
              <a:t>Download Fiji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87EF7-D41C-EFE8-1580-7F50D48FD5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956" b="13618"/>
          <a:stretch/>
        </p:blipFill>
        <p:spPr>
          <a:xfrm>
            <a:off x="1065997" y="736979"/>
            <a:ext cx="8722528" cy="6121021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3C96275E-1239-278F-34B9-6CD462E09091}"/>
              </a:ext>
            </a:extLst>
          </p:cNvPr>
          <p:cNvSpPr/>
          <p:nvPr/>
        </p:nvSpPr>
        <p:spPr>
          <a:xfrm>
            <a:off x="828955" y="4425392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1190F0-274B-3F50-DD68-B58B8E1165B0}"/>
              </a:ext>
            </a:extLst>
          </p:cNvPr>
          <p:cNvSpPr/>
          <p:nvPr/>
        </p:nvSpPr>
        <p:spPr>
          <a:xfrm>
            <a:off x="1624085" y="3797489"/>
            <a:ext cx="7151426" cy="1626868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5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Install Fiji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058A4B-EC97-4404-F6CA-C5FD2BE35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64" y="674273"/>
            <a:ext cx="10896232" cy="618372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02A56B4-BB6A-F4B8-FBF2-DA4900BA7D6E}"/>
              </a:ext>
            </a:extLst>
          </p:cNvPr>
          <p:cNvSpPr/>
          <p:nvPr/>
        </p:nvSpPr>
        <p:spPr>
          <a:xfrm>
            <a:off x="3481716" y="3366448"/>
            <a:ext cx="3370997" cy="72788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9559EFB-0E0D-606A-BD7D-2E1ACD4A7D28}"/>
              </a:ext>
            </a:extLst>
          </p:cNvPr>
          <p:cNvSpPr/>
          <p:nvPr/>
        </p:nvSpPr>
        <p:spPr>
          <a:xfrm rot="10800000">
            <a:off x="6956800" y="3553309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2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Install Fiji – cont.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AC4319-E56D-C1A6-ED00-0AC77D287CEC}"/>
              </a:ext>
            </a:extLst>
          </p:cNvPr>
          <p:cNvSpPr txBox="1"/>
          <p:nvPr/>
        </p:nvSpPr>
        <p:spPr>
          <a:xfrm>
            <a:off x="234390" y="801076"/>
            <a:ext cx="77787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Copy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Fiji.app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folder from zip file to C 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Run application file “ImageJ-win64”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Allow for Java installation as offered (if you do not already run Java 1.8)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Once app started, run updater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You can pin this application file to taskbar for easy access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A1B3E2-3CFD-3703-8032-7D0927D7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26" y="2962285"/>
            <a:ext cx="3690211" cy="3094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8C20DC-11E6-2D3E-8B17-04C8E30FC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026" y="2190760"/>
            <a:ext cx="3457162" cy="444641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9C34E508-E2C7-3401-959E-703135B443A3}"/>
              </a:ext>
            </a:extLst>
          </p:cNvPr>
          <p:cNvSpPr/>
          <p:nvPr/>
        </p:nvSpPr>
        <p:spPr>
          <a:xfrm>
            <a:off x="5615943" y="4509604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70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196837" cy="611721"/>
          </a:xfrm>
        </p:spPr>
        <p:txBody>
          <a:bodyPr>
            <a:normAutofit/>
          </a:bodyPr>
          <a:lstStyle/>
          <a:p>
            <a:r>
              <a:rPr lang="en-US"/>
              <a:t>Import data: Soil core 2 top zoom_500x500x500_8b.raw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BF6F9A-FB7B-3299-435D-3DE7FD67E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151" y="1042987"/>
            <a:ext cx="6767698" cy="528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74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Import data –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2A957-7B9C-C367-9FCD-D6D4C341D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145" y="798991"/>
            <a:ext cx="5512774" cy="605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04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Enhance image contrast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22B0F0-14BF-5994-354E-D44D5A843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30" y="909251"/>
            <a:ext cx="5054160" cy="57293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6102FE-323B-A31F-4DA4-4411F8922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258" y="909251"/>
            <a:ext cx="5690106" cy="573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3049"/>
      </p:ext>
    </p:extLst>
  </p:cSld>
  <p:clrMapOvr>
    <a:masterClrMapping/>
  </p:clrMapOvr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578</Words>
  <Application>Microsoft Office PowerPoint</Application>
  <PresentationFormat>Widescreen</PresentationFormat>
  <Paragraphs>90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EMSL presTemplate Apr2021</vt:lpstr>
      <vt:lpstr>MONet Community Science Meeting – X-ray Computed Tomography (XCT) Hands-On Tutorial</vt:lpstr>
      <vt:lpstr>Things to do before the meeting</vt:lpstr>
      <vt:lpstr>Outline</vt:lpstr>
      <vt:lpstr>Download Fiji</vt:lpstr>
      <vt:lpstr>Install Fiji</vt:lpstr>
      <vt:lpstr>Install Fiji – cont.</vt:lpstr>
      <vt:lpstr>Import data: Soil core 2 top zoom_500x500x500_8b.raw</vt:lpstr>
      <vt:lpstr>Import data – cont.</vt:lpstr>
      <vt:lpstr>Enhance image contrast</vt:lpstr>
      <vt:lpstr>Enhance image contrast – cont.</vt:lpstr>
      <vt:lpstr>Filtering</vt:lpstr>
      <vt:lpstr>Segmentation – Trainable Weka Segmentation 3D plugin</vt:lpstr>
      <vt:lpstr>Segmentation – Annotate regions for pores (red) and soil matrix (green)</vt:lpstr>
      <vt:lpstr>Segmentation – Do this classification for multiple slices (to create more training data)</vt:lpstr>
      <vt:lpstr>Segmentation – Train classifier (may take up to 30+ minutes)</vt:lpstr>
      <vt:lpstr>Segmentation – Create result from classified data (Classified image_500x500x500_RGB)</vt:lpstr>
      <vt:lpstr>Segmentation – Create result from classified data – cont.</vt:lpstr>
      <vt:lpstr>Segmentation – Convert segmentation result into RGB color data</vt:lpstr>
      <vt:lpstr>Segmentation – Save RGB color data as new raw file</vt:lpstr>
      <vt:lpstr>Segmentation – Open segmented (RGB) data as 24-bit RGB</vt:lpstr>
      <vt:lpstr>Visualization – The RGB data is not very useful for porosity visualization</vt:lpstr>
      <vt:lpstr>Visualization – Convert the RGB data into binary</vt:lpstr>
      <vt:lpstr>Visualization – Binarized data needs to be inverted (pores must be white)</vt:lpstr>
      <vt:lpstr>Visualization – Binarized data needs to be inverted (pores must be white)</vt:lpstr>
      <vt:lpstr>Visualization – Open 3D Viewer from Plugins to visualize the pore structure</vt:lpstr>
      <vt:lpstr>Visualization – Create an animation</vt:lpstr>
      <vt:lpstr>Analysis of porosity data in Excel</vt:lpstr>
      <vt:lpstr>Using the porosity data: measurements, modeling</vt:lpstr>
      <vt:lpstr>XCT data analysis – Google Colab Notebook</vt:lpstr>
      <vt:lpstr>XCT segmented data visualization – ParaView (VTK files)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Varga, Tamas</dc:creator>
  <cp:lastModifiedBy>Varga, Tamas</cp:lastModifiedBy>
  <cp:revision>2</cp:revision>
  <dcterms:created xsi:type="dcterms:W3CDTF">2023-09-21T03:29:15Z</dcterms:created>
  <dcterms:modified xsi:type="dcterms:W3CDTF">2023-10-31T16:24:41Z</dcterms:modified>
</cp:coreProperties>
</file>